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48" r:id="rId2"/>
  </p:sldMasterIdLst>
  <p:notesMasterIdLst>
    <p:notesMasterId r:id="rId30"/>
  </p:notesMasterIdLst>
  <p:handoutMasterIdLst>
    <p:handoutMasterId r:id="rId31"/>
  </p:handoutMasterIdLst>
  <p:sldIdLst>
    <p:sldId id="259" r:id="rId3"/>
    <p:sldId id="260" r:id="rId4"/>
    <p:sldId id="261" r:id="rId5"/>
    <p:sldId id="263" r:id="rId6"/>
    <p:sldId id="289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85" r:id="rId20"/>
    <p:sldId id="276" r:id="rId21"/>
    <p:sldId id="277" r:id="rId22"/>
    <p:sldId id="290" r:id="rId23"/>
    <p:sldId id="278" r:id="rId24"/>
    <p:sldId id="279" r:id="rId25"/>
    <p:sldId id="280" r:id="rId26"/>
    <p:sldId id="281" r:id="rId27"/>
    <p:sldId id="286" r:id="rId28"/>
    <p:sldId id="287" r:id="rId2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93" autoAdjust="0"/>
    <p:restoredTop sz="94714" autoAdjust="0"/>
  </p:normalViewPr>
  <p:slideViewPr>
    <p:cSldViewPr snapToGrid="0">
      <p:cViewPr varScale="1">
        <p:scale>
          <a:sx n="115" d="100"/>
          <a:sy n="115" d="100"/>
        </p:scale>
        <p:origin x="69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B02B56-0EA0-0C8C-DA57-FD1DDD00BA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9FDEF-F65A-972A-D398-12C2A30039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E36716BC-996F-FA4C-A4D7-12088F87B38B}" type="datetimeFigureOut">
              <a:rPr lang="en-US"/>
              <a:pPr>
                <a:defRPr/>
              </a:pPr>
              <a:t>9/18/23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47E66-0065-88CB-4C88-16A48A4D4F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2B7AA-2E03-A6A9-D3CA-B840C71DB0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F398CA4D-5E8D-5342-A241-4605864B4FDD}" type="slidenum">
              <a:rPr lang="en-US" altLang="en-UZ"/>
              <a:pPr/>
              <a:t>‹#›</a:t>
            </a:fld>
            <a:endParaRPr lang="en-US" altLang="en-UZ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7754056-2B78-2610-51F1-2963B68272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D31EAD-B394-60B0-76AF-BB59B27ADA7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B8BC1B14-180F-E24A-8A2D-0E7F020E2074}" type="datetimeFigureOut">
              <a:rPr lang="ru-RU"/>
              <a:pPr>
                <a:defRPr/>
              </a:pPr>
              <a:t>18.09.2023</a:t>
            </a:fld>
            <a:endParaRPr lang="ru-RU"/>
          </a:p>
        </p:txBody>
      </p:sp>
      <p:sp>
        <p:nvSpPr>
          <p:cNvPr id="4" name="Образ слайда 3">
            <a:extLst>
              <a:ext uri="{FF2B5EF4-FFF2-40B4-BE49-F238E27FC236}">
                <a16:creationId xmlns:a16="http://schemas.microsoft.com/office/drawing/2014/main" id="{3F1E04B4-2B0B-E256-CE58-20694AE342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>
            <a:extLst>
              <a:ext uri="{FF2B5EF4-FFF2-40B4-BE49-F238E27FC236}">
                <a16:creationId xmlns:a16="http://schemas.microsoft.com/office/drawing/2014/main" id="{AEA5D532-996D-1729-F163-CB2189FAF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9DF4BC9-F39A-532A-7E81-94CFF97166C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9D4FF0-3F19-A825-4943-D4C491D56F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EF3DC4AE-809F-4C4A-BA65-5898C6366028}" type="slidenum">
              <a:rPr lang="ru-RU" altLang="en-UZ"/>
              <a:pPr/>
              <a:t>‹#›</a:t>
            </a:fld>
            <a:endParaRPr lang="ru-RU" altLang="en-U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DC4AE-809F-4C4A-BA65-5898C6366028}" type="slidenum">
              <a:rPr lang="ru-RU" altLang="en-UZ" smtClean="0"/>
              <a:pPr/>
              <a:t>1</a:t>
            </a:fld>
            <a:endParaRPr lang="ru-RU" altLang="en-UZ"/>
          </a:p>
        </p:txBody>
      </p:sp>
    </p:spTree>
    <p:extLst>
      <p:ext uri="{BB962C8B-B14F-4D97-AF65-F5344CB8AC3E}">
        <p14:creationId xmlns:p14="http://schemas.microsoft.com/office/powerpoint/2010/main" val="3837630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Образ слайда 1">
            <a:extLst>
              <a:ext uri="{FF2B5EF4-FFF2-40B4-BE49-F238E27FC236}">
                <a16:creationId xmlns:a16="http://schemas.microsoft.com/office/drawing/2014/main" id="{2784B6AD-38D3-5808-D84F-D9E6E45EFC8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Заметки 2">
            <a:extLst>
              <a:ext uri="{FF2B5EF4-FFF2-40B4-BE49-F238E27FC236}">
                <a16:creationId xmlns:a16="http://schemas.microsoft.com/office/drawing/2014/main" id="{553DA6BB-7DC5-D6B7-A6AB-A7A9B1E00AD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ru-RU" altLang="en-US"/>
          </a:p>
        </p:txBody>
      </p:sp>
      <p:sp>
        <p:nvSpPr>
          <p:cNvPr id="33796" name="Номер слайда 3">
            <a:extLst>
              <a:ext uri="{FF2B5EF4-FFF2-40B4-BE49-F238E27FC236}">
                <a16:creationId xmlns:a16="http://schemas.microsoft.com/office/drawing/2014/main" id="{835B4EA2-01B7-95D6-30E0-5465A7DD8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E6DE7A9-F242-F14E-9C50-7159476A9339}" type="slidenum">
              <a:rPr lang="ru-RU" altLang="en-US">
                <a:latin typeface="Calibri" panose="020F0502020204030204" pitchFamily="34" charset="0"/>
              </a:rPr>
              <a:pPr/>
              <a:t>24</a:t>
            </a:fld>
            <a:endParaRPr lang="ru-RU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9F1755D0-95A7-13F9-8B4C-C384B7A4EBB9}"/>
              </a:ext>
            </a:extLst>
          </p:cNvPr>
          <p:cNvSpPr/>
          <p:nvPr userDrawn="1"/>
        </p:nvSpPr>
        <p:spPr>
          <a:xfrm>
            <a:off x="0" y="0"/>
            <a:ext cx="12192000" cy="776288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ADEA51B5-88AC-CEBF-D36A-470F8EE47B7C}"/>
              </a:ext>
            </a:extLst>
          </p:cNvPr>
          <p:cNvSpPr/>
          <p:nvPr userDrawn="1"/>
        </p:nvSpPr>
        <p:spPr>
          <a:xfrm>
            <a:off x="0" y="6596063"/>
            <a:ext cx="12192000" cy="261937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CDCDF270-3249-974E-4E8C-B229D00764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5275" y="65088"/>
            <a:ext cx="29257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2709863" y="2522538"/>
            <a:ext cx="6753225" cy="13144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509543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92F27F2-F448-61CE-C9EB-7A08F6C1A87D}"/>
              </a:ext>
            </a:extLst>
          </p:cNvPr>
          <p:cNvSpPr/>
          <p:nvPr userDrawn="1"/>
        </p:nvSpPr>
        <p:spPr>
          <a:xfrm>
            <a:off x="0" y="0"/>
            <a:ext cx="12192000" cy="776288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15CC96C-F1CB-FA4F-FAE5-48194446FEA1}"/>
              </a:ext>
            </a:extLst>
          </p:cNvPr>
          <p:cNvSpPr/>
          <p:nvPr userDrawn="1"/>
        </p:nvSpPr>
        <p:spPr>
          <a:xfrm>
            <a:off x="0" y="6596063"/>
            <a:ext cx="12192000" cy="261937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7F3832-4273-69C3-851F-0C635D8089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5275" y="65088"/>
            <a:ext cx="29257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63513" y="130175"/>
            <a:ext cx="7151687" cy="52228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538163" y="1143000"/>
            <a:ext cx="11193462" cy="50053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540997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FDB41F-020D-218B-B51C-14C95D7B7D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27" name="Picture 7">
            <a:extLst>
              <a:ext uri="{FF2B5EF4-FFF2-40B4-BE49-F238E27FC236}">
                <a16:creationId xmlns:a16="http://schemas.microsoft.com/office/drawing/2014/main" id="{E5394C7B-3B0D-E01D-F39B-BB0E9A2A913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2693988"/>
            <a:ext cx="67056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DCC8E1-ECE1-BD72-859C-217E5E742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428" y="2339438"/>
            <a:ext cx="7221894" cy="3791495"/>
          </a:xfrm>
          <a:prstGeom prst="rect">
            <a:avLst/>
          </a:prstGeom>
        </p:spPr>
      </p:pic>
      <p:sp>
        <p:nvSpPr>
          <p:cNvPr id="6147" name="Содержимое 2">
            <a:extLst>
              <a:ext uri="{FF2B5EF4-FFF2-40B4-BE49-F238E27FC236}">
                <a16:creationId xmlns:a16="http://schemas.microsoft.com/office/drawing/2014/main" id="{F596572B-837E-02C1-FD21-6B954BF89549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xfrm>
            <a:off x="255543" y="1036124"/>
            <a:ext cx="11193462" cy="5005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 2: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ORGANIZATIONAL STRUCTURE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DESIGN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rgbClr val="002060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By Alisher </a:t>
            </a:r>
            <a:r>
              <a:rPr lang="en-US" altLang="en-US" b="1" dirty="0" err="1">
                <a:solidFill>
                  <a:srgbClr val="002060"/>
                </a:solidFill>
              </a:rPr>
              <a:t>Ismailov</a:t>
            </a:r>
            <a:endParaRPr lang="en-US" altLang="en-US" b="1" dirty="0">
              <a:solidFill>
                <a:srgbClr val="002060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2023-2024 Academic Year</a:t>
            </a:r>
            <a:endParaRPr lang="en-US" altLang="en-US" dirty="0"/>
          </a:p>
          <a:p>
            <a:pPr eaLnBrk="1" hangingPunct="1">
              <a:buFont typeface="Arial" panose="020B0604020202020204" pitchFamily="34" charset="0"/>
              <a:buNone/>
            </a:pPr>
            <a:endParaRPr lang="ru-RU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Текст 1">
            <a:extLst>
              <a:ext uri="{FF2B5EF4-FFF2-40B4-BE49-F238E27FC236}">
                <a16:creationId xmlns:a16="http://schemas.microsoft.com/office/drawing/2014/main" id="{86D80616-3253-6CBC-546C-CDAB063DE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955087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Geographic Departmentalization </a:t>
            </a:r>
            <a:endParaRPr lang="ru-RU" altLang="en-US"/>
          </a:p>
        </p:txBody>
      </p:sp>
      <p:pic>
        <p:nvPicPr>
          <p:cNvPr id="14340" name="Picture 2">
            <a:extLst>
              <a:ext uri="{FF2B5EF4-FFF2-40B4-BE49-F238E27FC236}">
                <a16:creationId xmlns:a16="http://schemas.microsoft.com/office/drawing/2014/main" id="{F778AFAA-32D7-2B3C-5824-3A3ABD6C37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30"/>
          <a:stretch/>
        </p:blipFill>
        <p:spPr bwMode="auto">
          <a:xfrm>
            <a:off x="975241" y="757701"/>
            <a:ext cx="9097962" cy="486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04CD991-5FA4-886E-5DE2-8CE2662096B5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56628" y="4191989"/>
            <a:ext cx="3803753" cy="253583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Текст 1">
            <a:extLst>
              <a:ext uri="{FF2B5EF4-FFF2-40B4-BE49-F238E27FC236}">
                <a16:creationId xmlns:a16="http://schemas.microsoft.com/office/drawing/2014/main" id="{F84D8891-6284-A453-A28C-6D171B14CC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Product Departmentalization</a:t>
            </a:r>
            <a:endParaRPr lang="ru-RU" altLang="en-US"/>
          </a:p>
        </p:txBody>
      </p:sp>
      <p:pic>
        <p:nvPicPr>
          <p:cNvPr id="15364" name="Picture 2">
            <a:extLst>
              <a:ext uri="{FF2B5EF4-FFF2-40B4-BE49-F238E27FC236}">
                <a16:creationId xmlns:a16="http://schemas.microsoft.com/office/drawing/2014/main" id="{ABD8199C-1D5F-7E2E-8FC4-4BBAFB308B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9"/>
          <a:stretch/>
        </p:blipFill>
        <p:spPr bwMode="auto">
          <a:xfrm>
            <a:off x="2228850" y="1100139"/>
            <a:ext cx="8091488" cy="4813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EDE541E-6FDE-52D0-5C09-8B0DA857A44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3513" y="4191989"/>
            <a:ext cx="2778688" cy="193264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F0CB3A-0E4D-0199-0EEA-A32902E8F6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04" y="4086627"/>
            <a:ext cx="2898972" cy="19326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Текст 1">
            <a:extLst>
              <a:ext uri="{FF2B5EF4-FFF2-40B4-BE49-F238E27FC236}">
                <a16:creationId xmlns:a16="http://schemas.microsoft.com/office/drawing/2014/main" id="{01691D39-649D-D51A-0D19-49B4B52052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040687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Process Departmentalization</a:t>
            </a:r>
            <a:endParaRPr lang="ru-RU" altLang="en-US"/>
          </a:p>
        </p:txBody>
      </p:sp>
      <p:pic>
        <p:nvPicPr>
          <p:cNvPr id="16388" name="Picture 2">
            <a:extLst>
              <a:ext uri="{FF2B5EF4-FFF2-40B4-BE49-F238E27FC236}">
                <a16:creationId xmlns:a16="http://schemas.microsoft.com/office/drawing/2014/main" id="{CBE74D25-1D2C-B2CF-9CBE-C9E8A800F6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6"/>
          <a:stretch/>
        </p:blipFill>
        <p:spPr bwMode="auto">
          <a:xfrm>
            <a:off x="1747838" y="892175"/>
            <a:ext cx="8650287" cy="500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5F58B96-0D3B-C91D-6F95-2F554570454B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94693" y="3931766"/>
            <a:ext cx="4809507" cy="279605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8E2B59-751A-9CB6-670D-B45B6F47E6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500" y="3111500"/>
            <a:ext cx="3746500" cy="3746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Текст 1">
            <a:extLst>
              <a:ext uri="{FF2B5EF4-FFF2-40B4-BE49-F238E27FC236}">
                <a16:creationId xmlns:a16="http://schemas.microsoft.com/office/drawing/2014/main" id="{22ACCBD1-32AC-B93C-5E08-1C72DD5A65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210550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Customer Departmentalization</a:t>
            </a:r>
            <a:endParaRPr lang="ru-RU" altLang="en-US"/>
          </a:p>
        </p:txBody>
      </p:sp>
      <p:sp>
        <p:nvSpPr>
          <p:cNvPr id="17411" name="Содержимое 2">
            <a:extLst>
              <a:ext uri="{FF2B5EF4-FFF2-40B4-BE49-F238E27FC236}">
                <a16:creationId xmlns:a16="http://schemas.microsoft.com/office/drawing/2014/main" id="{09C1E1E0-C6AC-0E9C-8EE6-81143F2460CA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/>
          </a:p>
        </p:txBody>
      </p:sp>
      <p:pic>
        <p:nvPicPr>
          <p:cNvPr id="17412" name="Picture 2">
            <a:extLst>
              <a:ext uri="{FF2B5EF4-FFF2-40B4-BE49-F238E27FC236}">
                <a16:creationId xmlns:a16="http://schemas.microsoft.com/office/drawing/2014/main" id="{56EEEEF5-2569-16B9-5286-534CF525DD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00"/>
          <a:stretch/>
        </p:blipFill>
        <p:spPr bwMode="auto">
          <a:xfrm>
            <a:off x="1528763" y="849313"/>
            <a:ext cx="9064625" cy="5005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Текст 1">
            <a:extLst>
              <a:ext uri="{FF2B5EF4-FFF2-40B4-BE49-F238E27FC236}">
                <a16:creationId xmlns:a16="http://schemas.microsoft.com/office/drawing/2014/main" id="{EFAB8DEE-F32A-741A-2611-05426124E1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10444162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3600"/>
              <a:t>Chain of Command and Span of Control</a:t>
            </a:r>
            <a:endParaRPr lang="ru-RU" altLang="en-US" sz="3600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27C2762C-E28B-49EE-F196-7E0F0A56AC54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Chain of Command</a:t>
            </a:r>
            <a:r>
              <a:rPr lang="en-US" altLang="en-US"/>
              <a:t> - The hierarchical reporting relationships between superiors and subordinates</a:t>
            </a:r>
          </a:p>
          <a:p>
            <a:pPr eaLnBrk="1" hangingPunct="1"/>
            <a:r>
              <a:rPr lang="en-US" altLang="en-US" u="sng"/>
              <a:t>Span of Control</a:t>
            </a:r>
            <a:r>
              <a:rPr lang="en-US" altLang="en-US"/>
              <a:t> – the number of people that report directly to a manager</a:t>
            </a:r>
          </a:p>
          <a:p>
            <a:pPr lvl="1" eaLnBrk="1" hangingPunct="1"/>
            <a:r>
              <a:rPr lang="en-US" altLang="en-US"/>
              <a:t>Skills and abilities of manager</a:t>
            </a:r>
          </a:p>
          <a:p>
            <a:pPr lvl="1" eaLnBrk="1" hangingPunct="1"/>
            <a:r>
              <a:rPr lang="en-US" altLang="en-US"/>
              <a:t>Employee characteristics</a:t>
            </a:r>
          </a:p>
          <a:p>
            <a:pPr lvl="1" eaLnBrk="1" hangingPunct="1"/>
            <a:r>
              <a:rPr lang="en-US" altLang="en-US"/>
              <a:t>Characteristics of work</a:t>
            </a:r>
          </a:p>
          <a:p>
            <a:pPr lvl="1" eaLnBrk="1" hangingPunct="1"/>
            <a:r>
              <a:rPr lang="en-US" altLang="en-US"/>
              <a:t>Similarity of tasks</a:t>
            </a:r>
          </a:p>
          <a:p>
            <a:pPr lvl="1" eaLnBrk="1" hangingPunct="1"/>
            <a:r>
              <a:rPr lang="en-US" altLang="en-US"/>
              <a:t>Complexity of tasks</a:t>
            </a:r>
          </a:p>
          <a:p>
            <a:pPr lvl="1" eaLnBrk="1" hangingPunct="1"/>
            <a:r>
              <a:rPr lang="en-US" altLang="en-US"/>
              <a:t>Physical proximity of subordinates</a:t>
            </a:r>
          </a:p>
          <a:p>
            <a:pPr lvl="1" eaLnBrk="1" hangingPunct="1"/>
            <a:r>
              <a:rPr lang="en-US" altLang="en-US"/>
              <a:t>Standardization of tasks</a:t>
            </a:r>
            <a:endParaRPr lang="ru-RU" altLang="en-US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9C178768-688E-5635-3141-FFD4CE6A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800" y="2390775"/>
            <a:ext cx="5643563" cy="371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Текст 1">
            <a:extLst>
              <a:ext uri="{FF2B5EF4-FFF2-40B4-BE49-F238E27FC236}">
                <a16:creationId xmlns:a16="http://schemas.microsoft.com/office/drawing/2014/main" id="{DADD1B45-9F2A-39E6-E02B-5478B1B09A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823325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Chain of Command Glossary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E35BC84B-282B-1759-8FE2-34ED5F075356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Authority</a:t>
            </a:r>
            <a:r>
              <a:rPr lang="en-US" altLang="en-US"/>
              <a:t> - The rights inherent in a managerial position to tell people what to do and to expect them to do it</a:t>
            </a:r>
          </a:p>
          <a:p>
            <a:pPr eaLnBrk="1" hangingPunct="1"/>
            <a:r>
              <a:rPr lang="en-US" altLang="en-US" u="sng"/>
              <a:t>Responsibility</a:t>
            </a:r>
            <a:r>
              <a:rPr lang="en-US" altLang="en-US"/>
              <a:t> – The obligation of expectation to perform</a:t>
            </a:r>
          </a:p>
          <a:p>
            <a:pPr eaLnBrk="1" hangingPunct="1"/>
            <a:r>
              <a:rPr lang="en-US" altLang="en-US" u="sng"/>
              <a:t>Unity of Command</a:t>
            </a:r>
            <a:r>
              <a:rPr lang="en-US" altLang="en-US"/>
              <a:t> – The concept that a person should have one boss and should report only to that person</a:t>
            </a:r>
          </a:p>
          <a:p>
            <a:pPr eaLnBrk="1" hangingPunct="1"/>
            <a:endParaRPr lang="ru-RU" altLang="en-US" u="sng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EC3E549-7073-3AEC-66A6-B6B2AB08A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8663" y="3322638"/>
            <a:ext cx="3221037" cy="291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Текст 1">
            <a:extLst>
              <a:ext uri="{FF2B5EF4-FFF2-40B4-BE49-F238E27FC236}">
                <a16:creationId xmlns:a16="http://schemas.microsoft.com/office/drawing/2014/main" id="{78C0E411-888F-62BD-6215-0F0F268ABA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(De)Centralization</a:t>
            </a:r>
            <a:endParaRPr lang="ru-RU" altLang="en-US"/>
          </a:p>
        </p:txBody>
      </p:sp>
      <p:pic>
        <p:nvPicPr>
          <p:cNvPr id="20483" name="Picture 6">
            <a:extLst>
              <a:ext uri="{FF2B5EF4-FFF2-40B4-BE49-F238E27FC236}">
                <a16:creationId xmlns:a16="http://schemas.microsoft.com/office/drawing/2014/main" id="{24A80ADA-D47B-2577-3375-1AC403B74D02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450" y="920750"/>
            <a:ext cx="5422900" cy="55276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Текст 1">
            <a:extLst>
              <a:ext uri="{FF2B5EF4-FFF2-40B4-BE49-F238E27FC236}">
                <a16:creationId xmlns:a16="http://schemas.microsoft.com/office/drawing/2014/main" id="{F2C46458-C49F-1065-BB4B-E5B3D35A0C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(De)Centralization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8532BFA0-867C-1FBF-DCCB-C6544477F982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Centralization</a:t>
            </a:r>
            <a:r>
              <a:rPr lang="en-US" altLang="en-US"/>
              <a:t> – Degree to which decision making is concentrated at a single point in the organizations</a:t>
            </a:r>
          </a:p>
          <a:p>
            <a:pPr lvl="1" eaLnBrk="1" hangingPunct="1"/>
            <a:r>
              <a:rPr lang="en-US" altLang="en-US"/>
              <a:t>Top managers make all the decisions</a:t>
            </a:r>
          </a:p>
          <a:p>
            <a:pPr lvl="1" eaLnBrk="1" hangingPunct="1"/>
            <a:r>
              <a:rPr lang="en-US" altLang="en-US"/>
              <a:t>Lower level employees simply follow orders</a:t>
            </a:r>
          </a:p>
          <a:p>
            <a:pPr eaLnBrk="1" hangingPunct="1"/>
            <a:r>
              <a:rPr lang="en-US" altLang="en-US" u="sng"/>
              <a:t>Decentralization</a:t>
            </a:r>
            <a:r>
              <a:rPr lang="en-US" altLang="en-US"/>
              <a:t> – Decision making is pushed down to the managers who are closest to action</a:t>
            </a:r>
          </a:p>
          <a:p>
            <a:pPr eaLnBrk="1" hangingPunct="1"/>
            <a:r>
              <a:rPr lang="en-US" altLang="en-US" u="sng"/>
              <a:t>Employee Empowerment</a:t>
            </a:r>
            <a:r>
              <a:rPr lang="en-US" altLang="en-US"/>
              <a:t> – Process of increasing decision making authority of employees</a:t>
            </a:r>
            <a:endParaRPr lang="en-US" altLang="en-US" u="sng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21FCD171-F178-D1B0-89DE-F77565914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4075113"/>
            <a:ext cx="4286250" cy="227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Текст 1">
            <a:extLst>
              <a:ext uri="{FF2B5EF4-FFF2-40B4-BE49-F238E27FC236}">
                <a16:creationId xmlns:a16="http://schemas.microsoft.com/office/drawing/2014/main" id="{0BFD4BF0-4C13-764C-EC17-6E352E1171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(De)Centralization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DF33E22E-D5FE-8D44-6668-7762EAF87813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en-US" sz="3200"/>
              <a:t>Coca-Cola decentralised its organisational structure by cutting half of the staff at its Atlanta headquarters and moving the regional chieftains closer to their local markets.</a:t>
            </a:r>
          </a:p>
          <a:p>
            <a:pPr eaLnBrk="1" hangingPunct="1"/>
            <a:r>
              <a:rPr lang="en-GB" altLang="en-US" sz="3200"/>
              <a:t>In India, decision making has been moved further down to different areas of that diverse country.</a:t>
            </a:r>
            <a:endParaRPr lang="ru-RU" altLang="en-US" sz="320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CA9B1B1C-9A03-D471-4FAB-2E903635B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486" y="3633170"/>
            <a:ext cx="4122109" cy="3094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Текст 1">
            <a:extLst>
              <a:ext uri="{FF2B5EF4-FFF2-40B4-BE49-F238E27FC236}">
                <a16:creationId xmlns:a16="http://schemas.microsoft.com/office/drawing/2014/main" id="{A77E7802-8BBC-0C1F-CB88-C82D32AC51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Formalization</a:t>
            </a:r>
            <a:endParaRPr lang="ru-RU" altLang="en-US"/>
          </a:p>
        </p:txBody>
      </p:sp>
      <p:pic>
        <p:nvPicPr>
          <p:cNvPr id="23555" name="Picture 6">
            <a:extLst>
              <a:ext uri="{FF2B5EF4-FFF2-40B4-BE49-F238E27FC236}">
                <a16:creationId xmlns:a16="http://schemas.microsoft.com/office/drawing/2014/main" id="{CBFE570A-1C05-067B-4B0A-A3EBF45DFB88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2788" y="1457325"/>
            <a:ext cx="5695950" cy="44862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Текст 1">
            <a:extLst>
              <a:ext uri="{FF2B5EF4-FFF2-40B4-BE49-F238E27FC236}">
                <a16:creationId xmlns:a16="http://schemas.microsoft.com/office/drawing/2014/main" id="{114C6726-A21F-8FD4-EBBE-0B0DC2A811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Agenda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117FE704-7BCE-81E6-FCAA-EC5A559D999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2" charset="2"/>
              <a:buChar char="q"/>
            </a:pPr>
            <a:r>
              <a:rPr lang="en-US" altLang="en-US" sz="2000"/>
              <a:t>Organizational Structure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Tall vs. Flat Organizations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Mechanistic vs. Organic Structures</a:t>
            </a:r>
          </a:p>
          <a:p>
            <a:pPr eaLnBrk="1" hangingPunct="1">
              <a:buFont typeface="Wingdings" pitchFamily="2" charset="2"/>
              <a:buChar char="q"/>
            </a:pPr>
            <a:r>
              <a:rPr lang="en-US" altLang="en-US" sz="2000"/>
              <a:t>Organizational Design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Work specialization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Departmentalization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Chain of command &amp; span of control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(De)centralization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2000"/>
              <a:t>Formalization</a:t>
            </a:r>
          </a:p>
          <a:p>
            <a:pPr eaLnBrk="1" hangingPunct="1">
              <a:buFont typeface="Wingdings" pitchFamily="2" charset="2"/>
              <a:buChar char="q"/>
            </a:pPr>
            <a:r>
              <a:rPr lang="en-US" altLang="en-US" sz="2000"/>
              <a:t>Organizational Charts and Organigraphs</a:t>
            </a:r>
          </a:p>
          <a:p>
            <a:pPr eaLnBrk="1" hangingPunct="1">
              <a:buFont typeface="Wingdings" pitchFamily="2" charset="2"/>
              <a:buChar char="q"/>
            </a:pPr>
            <a:r>
              <a:rPr lang="en-US" altLang="en-US" sz="2000"/>
              <a:t>Organizational Environment and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E729A9-09A8-F385-07E9-61643A48A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934" y="1378362"/>
            <a:ext cx="5083629" cy="42363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Текст 1">
            <a:extLst>
              <a:ext uri="{FF2B5EF4-FFF2-40B4-BE49-F238E27FC236}">
                <a16:creationId xmlns:a16="http://schemas.microsoft.com/office/drawing/2014/main" id="{B63CDA8F-9B76-D528-65B9-00F5DDE6C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Formalization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77611DC0-C669-1D7F-3739-9A7E92DE68EA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Degree to which jobs in the organizations are standardized and the extent to which employee behavior is guided and limited by rules and procedures</a:t>
            </a:r>
          </a:p>
          <a:p>
            <a:pPr lvl="1" eaLnBrk="1" hangingPunct="1"/>
            <a:r>
              <a:rPr lang="en-US" altLang="en-US"/>
              <a:t>High formalization		 little discretion</a:t>
            </a:r>
          </a:p>
          <a:p>
            <a:pPr lvl="1" eaLnBrk="1" hangingPunct="1"/>
            <a:r>
              <a:rPr lang="en-US" altLang="en-US"/>
              <a:t>Low formalization		 fewer limitations</a:t>
            </a:r>
            <a:endParaRPr lang="ru-RU" altLang="en-US"/>
          </a:p>
        </p:txBody>
      </p:sp>
      <p:sp>
        <p:nvSpPr>
          <p:cNvPr id="4" name="Стрелка вправо 3">
            <a:extLst>
              <a:ext uri="{FF2B5EF4-FFF2-40B4-BE49-F238E27FC236}">
                <a16:creationId xmlns:a16="http://schemas.microsoft.com/office/drawing/2014/main" id="{370E5367-13AD-2F4B-8D5C-BBDD9647017F}"/>
              </a:ext>
            </a:extLst>
          </p:cNvPr>
          <p:cNvSpPr/>
          <p:nvPr/>
        </p:nvSpPr>
        <p:spPr>
          <a:xfrm>
            <a:off x="3957638" y="1973263"/>
            <a:ext cx="927100" cy="142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sp>
        <p:nvSpPr>
          <p:cNvPr id="5" name="Стрелка вправо 4">
            <a:extLst>
              <a:ext uri="{FF2B5EF4-FFF2-40B4-BE49-F238E27FC236}">
                <a16:creationId xmlns:a16="http://schemas.microsoft.com/office/drawing/2014/main" id="{D536DEDF-B53F-E511-4347-16283B36DCAE}"/>
              </a:ext>
            </a:extLst>
          </p:cNvPr>
          <p:cNvSpPr/>
          <p:nvPr/>
        </p:nvSpPr>
        <p:spPr>
          <a:xfrm>
            <a:off x="4032250" y="2398713"/>
            <a:ext cx="927100" cy="144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8BA56F1-3AB3-E475-4F7E-5CA0FDBD9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629" y="2825750"/>
            <a:ext cx="6027738" cy="384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8D505B-0E4C-E1AF-1C9F-16C68CA82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Z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01A07FB-BDAB-5310-E4E4-AE7989C0CCF9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027" y="1065058"/>
            <a:ext cx="7637946" cy="5069582"/>
          </a:xfrm>
        </p:spPr>
      </p:pic>
    </p:spTree>
    <p:extLst>
      <p:ext uri="{BB962C8B-B14F-4D97-AF65-F5344CB8AC3E}">
        <p14:creationId xmlns:p14="http://schemas.microsoft.com/office/powerpoint/2010/main" val="81017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Текст 1">
            <a:extLst>
              <a:ext uri="{FF2B5EF4-FFF2-40B4-BE49-F238E27FC236}">
                <a16:creationId xmlns:a16="http://schemas.microsoft.com/office/drawing/2014/main" id="{FDC6750E-3C0B-19B3-1442-5158AEF1FA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Tall vs. Flat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B804C3F4-64FD-CA35-265F-B3F07B9DC82B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Tall organization</a:t>
            </a:r>
            <a:r>
              <a:rPr lang="en-US" altLang="en-US"/>
              <a:t> – a structure in which managers have narrow span of control and therefore more levels in chain of command from top to bottom</a:t>
            </a:r>
          </a:p>
          <a:p>
            <a:pPr eaLnBrk="1" hangingPunct="1"/>
            <a:r>
              <a:rPr lang="en-US" altLang="en-US" u="sng"/>
              <a:t>Flat organization</a:t>
            </a:r>
            <a:r>
              <a:rPr lang="en-US" altLang="en-US"/>
              <a:t> – a structure in which managers have wider spans of control and therefore fewer levels in the chain of command from top to bottom</a:t>
            </a:r>
            <a:endParaRPr lang="ru-RU" altLang="en-US" u="sng"/>
          </a:p>
        </p:txBody>
      </p:sp>
      <p:pic>
        <p:nvPicPr>
          <p:cNvPr id="25605" name="Picture 5">
            <a:extLst>
              <a:ext uri="{FF2B5EF4-FFF2-40B4-BE49-F238E27FC236}">
                <a16:creationId xmlns:a16="http://schemas.microsoft.com/office/drawing/2014/main" id="{42027976-8C3A-805A-710E-7FBF068A1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913" y="2771775"/>
            <a:ext cx="5672137" cy="375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Текст 1">
            <a:extLst>
              <a:ext uri="{FF2B5EF4-FFF2-40B4-BE49-F238E27FC236}">
                <a16:creationId xmlns:a16="http://schemas.microsoft.com/office/drawing/2014/main" id="{58A924E5-07C6-8228-6663-C2B99C7AE9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Pros and Cons</a:t>
            </a:r>
            <a:endParaRPr lang="ru-RU" altLang="en-US"/>
          </a:p>
        </p:txBody>
      </p:sp>
      <p:sp>
        <p:nvSpPr>
          <p:cNvPr id="26627" name="Содержимое 2">
            <a:extLst>
              <a:ext uri="{FF2B5EF4-FFF2-40B4-BE49-F238E27FC236}">
                <a16:creationId xmlns:a16="http://schemas.microsoft.com/office/drawing/2014/main" id="{468FE12F-1D7C-34AA-089F-07449C343CA8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/>
          </a:p>
        </p:txBody>
      </p:sp>
      <p:pic>
        <p:nvPicPr>
          <p:cNvPr id="26628" name="Picture 3">
            <a:extLst>
              <a:ext uri="{FF2B5EF4-FFF2-40B4-BE49-F238E27FC236}">
                <a16:creationId xmlns:a16="http://schemas.microsoft.com/office/drawing/2014/main" id="{0CCFC06E-B86E-3915-30F0-2E3782E6E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" y="1054100"/>
            <a:ext cx="8432800" cy="512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Текст 1">
            <a:extLst>
              <a:ext uri="{FF2B5EF4-FFF2-40B4-BE49-F238E27FC236}">
                <a16:creationId xmlns:a16="http://schemas.microsoft.com/office/drawing/2014/main" id="{88937F8E-D285-F167-3D57-0375BCE8E4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Mechanistic vs. Organic</a:t>
            </a:r>
            <a:endParaRPr lang="ru-RU" altLang="en-US"/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3F0202FB-2235-625C-B326-6EE67DC29432}"/>
              </a:ext>
            </a:extLst>
          </p:cNvPr>
          <p:cNvGrpSpPr>
            <a:grpSpLocks noGrp="1"/>
          </p:cNvGrpSpPr>
          <p:nvPr/>
        </p:nvGrpSpPr>
        <p:grpSpPr bwMode="auto">
          <a:xfrm>
            <a:off x="538163" y="1143000"/>
            <a:ext cx="4673600" cy="5005388"/>
            <a:chOff x="432" y="1090"/>
            <a:chExt cx="2304" cy="2702"/>
          </a:xfrm>
        </p:grpSpPr>
        <p:sp>
          <p:nvSpPr>
            <p:cNvPr id="27655" name="Rectangle 4">
              <a:extLst>
                <a:ext uri="{FF2B5EF4-FFF2-40B4-BE49-F238E27FC236}">
                  <a16:creationId xmlns:a16="http://schemas.microsoft.com/office/drawing/2014/main" id="{6876D1A8-F510-2AE8-B560-882335C905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1090"/>
              <a:ext cx="1606" cy="3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7" tIns="44450" rIns="90487" bIns="4445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AU" altLang="en-US" sz="3200" dirty="0">
                  <a:solidFill>
                    <a:schemeClr val="tx2"/>
                  </a:solidFill>
                </a:rPr>
                <a:t>Mechanistic (tall)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956CF21-E44D-919D-42DB-D7A520A8C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445"/>
              <a:ext cx="2304" cy="2347"/>
            </a:xfrm>
            <a:prstGeom prst="rect">
              <a:avLst/>
            </a:prstGeom>
            <a:solidFill>
              <a:srgbClr val="002850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High formalisation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High specialization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Rigid departmentalization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Clear chain of command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Narrow span of control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High centralisation</a:t>
              </a:r>
            </a:p>
          </p:txBody>
        </p:sp>
      </p:grpSp>
      <p:grpSp>
        <p:nvGrpSpPr>
          <p:cNvPr id="3" name="Group 6">
            <a:extLst>
              <a:ext uri="{FF2B5EF4-FFF2-40B4-BE49-F238E27FC236}">
                <a16:creationId xmlns:a16="http://schemas.microsoft.com/office/drawing/2014/main" id="{174A566C-8E84-8A7F-14D3-5E53A30BA57C}"/>
              </a:ext>
            </a:extLst>
          </p:cNvPr>
          <p:cNvGrpSpPr>
            <a:grpSpLocks/>
          </p:cNvGrpSpPr>
          <p:nvPr/>
        </p:nvGrpSpPr>
        <p:grpSpPr bwMode="auto">
          <a:xfrm>
            <a:off x="6435725" y="1031875"/>
            <a:ext cx="4562475" cy="5186363"/>
            <a:chOff x="3072" y="1130"/>
            <a:chExt cx="2304" cy="2662"/>
          </a:xfrm>
        </p:grpSpPr>
        <p:sp>
          <p:nvSpPr>
            <p:cNvPr id="27653" name="Rectangle 7">
              <a:extLst>
                <a:ext uri="{FF2B5EF4-FFF2-40B4-BE49-F238E27FC236}">
                  <a16:creationId xmlns:a16="http://schemas.microsoft.com/office/drawing/2014/main" id="{1D8D543B-5DEE-723A-5A48-360C31243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1130"/>
              <a:ext cx="1288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7" tIns="44450" rIns="90487" bIns="4445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AU" altLang="en-US" sz="3200" dirty="0">
                  <a:solidFill>
                    <a:schemeClr val="tx2"/>
                  </a:solidFill>
                </a:rPr>
                <a:t>Organic (flat)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6438A5-8678-259B-8FD6-76DB669A7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1488"/>
              <a:ext cx="2304" cy="2304"/>
            </a:xfrm>
            <a:prstGeom prst="rect">
              <a:avLst/>
            </a:prstGeom>
            <a:solidFill>
              <a:srgbClr val="800000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Low formalisation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Cross hierarchical 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Cross functional teams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Wide span of control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Free information flow</a:t>
              </a:r>
            </a:p>
            <a:p>
              <a:pPr marL="193675" indent="-193675" eaLnBrk="1" fontAlgn="auto" hangingPunct="1">
                <a:spcBef>
                  <a:spcPct val="125000"/>
                </a:spcBef>
                <a:spcAft>
                  <a:spcPts val="0"/>
                </a:spcAft>
                <a:buFontTx/>
                <a:buChar char="•"/>
                <a:defRPr/>
              </a:pPr>
              <a:r>
                <a:rPr lang="en-AU" dirty="0">
                  <a:solidFill>
                    <a:srgbClr val="FCF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charset="0"/>
                  <a:cs typeface="+mn-cs"/>
                </a:rPr>
                <a:t>Low centralisation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Текст 1">
            <a:extLst>
              <a:ext uri="{FF2B5EF4-FFF2-40B4-BE49-F238E27FC236}">
                <a16:creationId xmlns:a16="http://schemas.microsoft.com/office/drawing/2014/main" id="{CB299B4A-83C4-BEAB-797C-A72D0E9CF3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Organizational Chart</a:t>
            </a:r>
            <a:endParaRPr lang="ru-RU" altLang="en-US"/>
          </a:p>
        </p:txBody>
      </p:sp>
      <p:sp>
        <p:nvSpPr>
          <p:cNvPr id="28675" name="Содержимое 2">
            <a:extLst>
              <a:ext uri="{FF2B5EF4-FFF2-40B4-BE49-F238E27FC236}">
                <a16:creationId xmlns:a16="http://schemas.microsoft.com/office/drawing/2014/main" id="{7410CF39-10EB-6F01-5898-B9094B02A720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Organizational chart</a:t>
            </a:r>
            <a:r>
              <a:rPr lang="en-US" altLang="en-US"/>
              <a:t> - is the most common visual depiction of how an organization is structured </a:t>
            </a:r>
          </a:p>
          <a:p>
            <a:pPr eaLnBrk="1" hangingPunct="1"/>
            <a:r>
              <a:rPr lang="en-US" altLang="en-US"/>
              <a:t>Outlines the roles, responsibilities and relationships between individuals within an organization</a:t>
            </a:r>
          </a:p>
          <a:p>
            <a:pPr eaLnBrk="1" hangingPunct="1"/>
            <a:endParaRPr lang="ru-RU" altLang="en-US"/>
          </a:p>
        </p:txBody>
      </p:sp>
      <p:pic>
        <p:nvPicPr>
          <p:cNvPr id="28676" name="Picture 2">
            <a:extLst>
              <a:ext uri="{FF2B5EF4-FFF2-40B4-BE49-F238E27FC236}">
                <a16:creationId xmlns:a16="http://schemas.microsoft.com/office/drawing/2014/main" id="{72CAAC52-F1C8-3FE8-E3CC-193827AF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913188"/>
            <a:ext cx="4008438" cy="239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TextBox 5">
            <a:extLst>
              <a:ext uri="{FF2B5EF4-FFF2-40B4-BE49-F238E27FC236}">
                <a16:creationId xmlns:a16="http://schemas.microsoft.com/office/drawing/2014/main" id="{4317574D-E7EB-E11D-8FED-420D6DD52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963" y="3327400"/>
            <a:ext cx="32242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/>
              <a:t>Functional Organizational Structure</a:t>
            </a:r>
          </a:p>
        </p:txBody>
      </p:sp>
      <p:pic>
        <p:nvPicPr>
          <p:cNvPr id="28678" name="Picture 6">
            <a:extLst>
              <a:ext uri="{FF2B5EF4-FFF2-40B4-BE49-F238E27FC236}">
                <a16:creationId xmlns:a16="http://schemas.microsoft.com/office/drawing/2014/main" id="{8117CAC4-6D95-12E8-6B59-4D1B6A00F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8238" y="3148013"/>
            <a:ext cx="2954337" cy="323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9" name="Прямоугольник 7">
            <a:extLst>
              <a:ext uri="{FF2B5EF4-FFF2-40B4-BE49-F238E27FC236}">
                <a16:creationId xmlns:a16="http://schemas.microsoft.com/office/drawing/2014/main" id="{F0589303-C1F4-9F3A-A1BF-3D0F215BE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5625" y="2533650"/>
            <a:ext cx="3211513" cy="4841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sq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400" b="1"/>
              <a:t>Hierarchical Organizational Structure</a:t>
            </a:r>
          </a:p>
        </p:txBody>
      </p:sp>
      <p:pic>
        <p:nvPicPr>
          <p:cNvPr id="28680" name="Picture 8">
            <a:extLst>
              <a:ext uri="{FF2B5EF4-FFF2-40B4-BE49-F238E27FC236}">
                <a16:creationId xmlns:a16="http://schemas.microsoft.com/office/drawing/2014/main" id="{FB9F0EB9-7955-BDD6-35E0-57B2F3091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8675" y="3856038"/>
            <a:ext cx="3267075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1" name="Прямоугольник 11">
            <a:extLst>
              <a:ext uri="{FF2B5EF4-FFF2-40B4-BE49-F238E27FC236}">
                <a16:creationId xmlns:a16="http://schemas.microsoft.com/office/drawing/2014/main" id="{241CD723-9F22-2CCF-D42F-F734AE7B40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6563" y="2968625"/>
            <a:ext cx="3429000" cy="28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sq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400" b="1"/>
              <a:t>Matrix Organizational Structure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Текст 1">
            <a:extLst>
              <a:ext uri="{FF2B5EF4-FFF2-40B4-BE49-F238E27FC236}">
                <a16:creationId xmlns:a16="http://schemas.microsoft.com/office/drawing/2014/main" id="{48A77A8A-C931-9639-94EA-20D3DC9C83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Reading</a:t>
            </a:r>
            <a:endParaRPr lang="ru-RU" altLang="en-US"/>
          </a:p>
        </p:txBody>
      </p:sp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id="{7D9BE012-D851-555B-469B-84CFCDCDEF52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Montana, P. and Charnov, B. </a:t>
            </a:r>
            <a:r>
              <a:rPr lang="en-US" altLang="en-US" i="1"/>
              <a:t>Management: A Streamlined Course for Students and Business People. (Hauppauge, New York: </a:t>
            </a:r>
            <a:r>
              <a:rPr lang="en-US" altLang="en-US"/>
              <a:t>Barron’s Business Review Series, 1993), pp. 155-169.</a:t>
            </a:r>
          </a:p>
          <a:p>
            <a:pPr eaLnBrk="1" hangingPunct="1"/>
            <a:r>
              <a:rPr lang="en-US" altLang="en-US"/>
              <a:t>Bounds, Gregory M, Gregory H Dobbins, and Oscar S Fowler. </a:t>
            </a:r>
            <a:r>
              <a:rPr lang="en-US" altLang="en-US" i="1"/>
              <a:t>Management . A total quality perspective</a:t>
            </a:r>
            <a:r>
              <a:rPr lang="en-US" altLang="en-US"/>
              <a:t>. Cincinnati, Ohio: South-Western College Pub., 1995. Print.</a:t>
            </a:r>
          </a:p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Schermerhorn, John R. </a:t>
            </a:r>
            <a:r>
              <a:rPr lang="en-US" altLang="en-US" i="1"/>
              <a:t>Exploring Management. 3Rd Ed</a:t>
            </a:r>
            <a:r>
              <a:rPr lang="en-US" altLang="en-US"/>
              <a:t>. Print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  <a:p>
            <a:pPr eaLnBrk="1" hangingPunct="1"/>
            <a:r>
              <a:rPr lang="en-US" altLang="en-US"/>
              <a:t>Mullins, L. (2002), Management and Organisational Behaviour, 6th edition, Harlow: Pearson Education Limited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Текст 1">
            <a:extLst>
              <a:ext uri="{FF2B5EF4-FFF2-40B4-BE49-F238E27FC236}">
                <a16:creationId xmlns:a16="http://schemas.microsoft.com/office/drawing/2014/main" id="{38BBCADE-EC5C-9AD2-BEC5-05D3C9FDC6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PHEW…IT’S OVER!!!</a:t>
            </a:r>
            <a:endParaRPr lang="ru-RU" altLang="en-US"/>
          </a:p>
        </p:txBody>
      </p:sp>
      <p:pic>
        <p:nvPicPr>
          <p:cNvPr id="31747" name="Picture 2">
            <a:extLst>
              <a:ext uri="{FF2B5EF4-FFF2-40B4-BE49-F238E27FC236}">
                <a16:creationId xmlns:a16="http://schemas.microsoft.com/office/drawing/2014/main" id="{19CE9847-995B-493D-B8DD-CE802F74B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350" y="1738313"/>
            <a:ext cx="4022725" cy="402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Текст 1">
            <a:extLst>
              <a:ext uri="{FF2B5EF4-FFF2-40B4-BE49-F238E27FC236}">
                <a16:creationId xmlns:a16="http://schemas.microsoft.com/office/drawing/2014/main" id="{48FFC4B6-CE5A-DD25-EBA5-C8C397C38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Organizational Structure</a:t>
            </a:r>
            <a:endParaRPr lang="ru-RU" altLang="en-US"/>
          </a:p>
        </p:txBody>
      </p:sp>
      <p:pic>
        <p:nvPicPr>
          <p:cNvPr id="4" name="Picture 8" descr="Organizational_charts">
            <a:extLst>
              <a:ext uri="{FF2B5EF4-FFF2-40B4-BE49-F238E27FC236}">
                <a16:creationId xmlns:a16="http://schemas.microsoft.com/office/drawing/2014/main" id="{FE65946C-B7DC-92DF-6F43-E4DA83F53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126" y="2054431"/>
            <a:ext cx="5143862" cy="4474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B5CE8C21-59AF-CD20-5B72-E4A5FABE65CA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u="sng" dirty="0"/>
              <a:t>Definitions:</a:t>
            </a:r>
          </a:p>
          <a:p>
            <a:pPr eaLnBrk="1" hangingPunct="1"/>
            <a:r>
              <a:rPr lang="en-US" altLang="en-US" dirty="0"/>
              <a:t>Formal arrangement of jobs within an organization</a:t>
            </a:r>
          </a:p>
          <a:p>
            <a:pPr eaLnBrk="1" hangingPunct="1"/>
            <a:r>
              <a:rPr lang="en-US" altLang="en-US" dirty="0"/>
              <a:t>The specific working relationships among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people and their jobs to efficiently and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effectively achieve organizational purpose</a:t>
            </a:r>
          </a:p>
          <a:p>
            <a:pPr eaLnBrk="1" hangingPunct="1"/>
            <a:r>
              <a:rPr lang="en-US" altLang="en-US" dirty="0"/>
              <a:t>A framework within which organization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arranges lines of authorities and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communications and allocates rights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dirty="0"/>
              <a:t>and duties </a:t>
            </a:r>
            <a:endParaRPr lang="ru-RU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Текст 1">
            <a:extLst>
              <a:ext uri="{FF2B5EF4-FFF2-40B4-BE49-F238E27FC236}">
                <a16:creationId xmlns:a16="http://schemas.microsoft.com/office/drawing/2014/main" id="{A0837615-524E-975E-2B85-8693981F8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Organizational Design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B470F17C-B40D-DDF0-F39C-AF08CC7D0DB2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process of creating a structure that best fits a particular strategy and environment </a:t>
            </a:r>
            <a:endParaRPr lang="ru-RU" altLang="en-US"/>
          </a:p>
          <a:p>
            <a:pPr eaLnBrk="1" hangingPunct="1"/>
            <a:endParaRPr lang="ru-RU" alt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1DCA3883-B351-B66E-73E4-BDFAC131B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075" y="2417763"/>
            <a:ext cx="9455150" cy="348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DA218B-7B98-D4BC-00AD-FB853C8D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Z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37FD83-6AB5-593B-286C-372A8777D471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253" y="246733"/>
            <a:ext cx="5083494" cy="6364534"/>
          </a:xfrm>
        </p:spPr>
      </p:pic>
    </p:spTree>
    <p:extLst>
      <p:ext uri="{BB962C8B-B14F-4D97-AF65-F5344CB8AC3E}">
        <p14:creationId xmlns:p14="http://schemas.microsoft.com/office/powerpoint/2010/main" val="3837005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Текст 1">
            <a:extLst>
              <a:ext uri="{FF2B5EF4-FFF2-40B4-BE49-F238E27FC236}">
                <a16:creationId xmlns:a16="http://schemas.microsoft.com/office/drawing/2014/main" id="{56360324-2C91-3E94-EFE6-2641BDFED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Organizational Design</a:t>
            </a:r>
            <a:endParaRPr lang="ru-RU" altLang="en-US"/>
          </a:p>
        </p:txBody>
      </p:sp>
      <p:sp>
        <p:nvSpPr>
          <p:cNvPr id="10243" name="Содержимое 2">
            <a:extLst>
              <a:ext uri="{FF2B5EF4-FFF2-40B4-BE49-F238E27FC236}">
                <a16:creationId xmlns:a16="http://schemas.microsoft.com/office/drawing/2014/main" id="{01AE752C-A402-EF5A-C500-2704F6A407E8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ru-RU" altLang="en-US"/>
          </a:p>
        </p:txBody>
      </p:sp>
      <p:pic>
        <p:nvPicPr>
          <p:cNvPr id="10244" name="Picture 2">
            <a:extLst>
              <a:ext uri="{FF2B5EF4-FFF2-40B4-BE49-F238E27FC236}">
                <a16:creationId xmlns:a16="http://schemas.microsoft.com/office/drawing/2014/main" id="{2C45792E-514B-F3F5-7F25-52EA2085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075" y="1106488"/>
            <a:ext cx="4764088" cy="504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Текст 1">
            <a:extLst>
              <a:ext uri="{FF2B5EF4-FFF2-40B4-BE49-F238E27FC236}">
                <a16:creationId xmlns:a16="http://schemas.microsoft.com/office/drawing/2014/main" id="{2095E462-55C9-D615-36C9-16381E225C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Work Specialization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5C5EE461-95BD-4533-23F1-1B4B46FA400E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degree to which tasks in the organization are divided into separate jobs with each step completed by a different person</a:t>
            </a:r>
          </a:p>
          <a:p>
            <a:pPr eaLnBrk="1" hangingPunct="1"/>
            <a:r>
              <a:rPr lang="en-US" altLang="en-US"/>
              <a:t>Overspecialization results in human diseconomies: boredom, fatigue, stress, poor quality, increased absenteeism, and higher turnover</a:t>
            </a:r>
            <a:endParaRPr lang="ru-RU" altLang="en-US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EFA853DA-B352-284B-279E-139046E0A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988" y="2667000"/>
            <a:ext cx="4986337" cy="374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Текст 1">
            <a:extLst>
              <a:ext uri="{FF2B5EF4-FFF2-40B4-BE49-F238E27FC236}">
                <a16:creationId xmlns:a16="http://schemas.microsoft.com/office/drawing/2014/main" id="{9A7FCD0D-FD10-6807-5B1B-CE1E9E242D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Departmentalization</a:t>
            </a:r>
            <a:endParaRPr lang="ru-RU" altLang="en-US" dirty="0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A8B338CA-BE14-7DC9-5866-A6E1AEE9DE89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organization of work groups according to some commonality</a:t>
            </a:r>
            <a:endParaRPr lang="ru-RU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C5524B-288C-9742-AD2C-87255A503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118" y="2000003"/>
            <a:ext cx="5657851" cy="42433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Текст 1">
            <a:extLst>
              <a:ext uri="{FF2B5EF4-FFF2-40B4-BE49-F238E27FC236}">
                <a16:creationId xmlns:a16="http://schemas.microsoft.com/office/drawing/2014/main" id="{0FB6EF40-E329-179E-8AA2-8FA8AFFD21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575675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Functional Departmentalization</a:t>
            </a:r>
            <a:endParaRPr lang="ru-RU" altLang="en-US"/>
          </a:p>
        </p:txBody>
      </p:sp>
      <p:pic>
        <p:nvPicPr>
          <p:cNvPr id="13316" name="Picture 2">
            <a:extLst>
              <a:ext uri="{FF2B5EF4-FFF2-40B4-BE49-F238E27FC236}">
                <a16:creationId xmlns:a16="http://schemas.microsoft.com/office/drawing/2014/main" id="{1AA4AB2E-246F-8E47-A13F-28E78755F6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9"/>
          <a:stretch/>
        </p:blipFill>
        <p:spPr bwMode="auto">
          <a:xfrm>
            <a:off x="1277547" y="782886"/>
            <a:ext cx="9383713" cy="5214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B5E875F-9CD7-ECA7-A2A9-44D9C5E35A4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9924" y="3947133"/>
            <a:ext cx="3704570" cy="278069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00D119-C508-4E0E-892E-F198B53D3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12284</TotalTime>
  <Words>686</Words>
  <Application>Microsoft Macintosh PowerPoint</Application>
  <PresentationFormat>Widescreen</PresentationFormat>
  <Paragraphs>105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</dc:creator>
  <cp:lastModifiedBy>Alisher Ismailov</cp:lastModifiedBy>
  <cp:revision>209</cp:revision>
  <dcterms:created xsi:type="dcterms:W3CDTF">2015-06-15T09:27:21Z</dcterms:created>
  <dcterms:modified xsi:type="dcterms:W3CDTF">2023-09-18T08:39:04Z</dcterms:modified>
</cp:coreProperties>
</file>

<file path=docProps/thumbnail.jpeg>
</file>